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49" r:id="rId2"/>
    <p:sldId id="402" r:id="rId3"/>
    <p:sldId id="451" r:id="rId4"/>
    <p:sldId id="434" r:id="rId5"/>
    <p:sldId id="435" r:id="rId6"/>
    <p:sldId id="440" r:id="rId7"/>
    <p:sldId id="443" r:id="rId8"/>
    <p:sldId id="452" r:id="rId9"/>
    <p:sldId id="433" r:id="rId10"/>
    <p:sldId id="436" r:id="rId11"/>
    <p:sldId id="456" r:id="rId12"/>
    <p:sldId id="460" r:id="rId13"/>
    <p:sldId id="461" r:id="rId14"/>
    <p:sldId id="457" r:id="rId15"/>
    <p:sldId id="459" r:id="rId16"/>
    <p:sldId id="445" r:id="rId17"/>
    <p:sldId id="442" r:id="rId18"/>
    <p:sldId id="431" r:id="rId19"/>
    <p:sldId id="447" r:id="rId20"/>
    <p:sldId id="448" r:id="rId21"/>
    <p:sldId id="318" r:id="rId22"/>
    <p:sldId id="462" r:id="rId23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155"/>
    <a:srgbClr val="2A465C"/>
    <a:srgbClr val="E6E6E6"/>
    <a:srgbClr val="99D0B5"/>
    <a:srgbClr val="B5E0F6"/>
    <a:srgbClr val="93ABD8"/>
    <a:srgbClr val="D4E5BF"/>
    <a:srgbClr val="88CEDD"/>
    <a:srgbClr val="67B8CA"/>
    <a:srgbClr val="115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333" autoAdjust="0"/>
  </p:normalViewPr>
  <p:slideViewPr>
    <p:cSldViewPr>
      <p:cViewPr varScale="1">
        <p:scale>
          <a:sx n="72" d="100"/>
          <a:sy n="72" d="100"/>
        </p:scale>
        <p:origin x="72" y="4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>
                <a:latin typeface="字魂59号-创粗黑" panose="00000500000000000000" pitchFamily="2" charset="-122"/>
              </a:rPr>
              <a:t>2020/5/13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字魂59号-创粗黑" panose="000005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>
                <a:latin typeface="字魂59号-创粗黑" panose="00000500000000000000" pitchFamily="2" charset="-122"/>
              </a:rPr>
              <a:t>‹#›</a:t>
            </a:fld>
            <a:endParaRPr lang="zh-CN" altLang="en-US" dirty="0">
              <a:latin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6A2B73EA-EE91-4E33-A9C1-8BF5DD7139A2}" type="datetimeFigureOut">
              <a:rPr lang="zh-CN" altLang="en-US" smtClean="0"/>
              <a:pPr/>
              <a:t>2020/5/13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51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9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40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5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90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hidden="1"/>
          <p:cNvSpPr/>
          <p:nvPr userDrawn="1"/>
        </p:nvSpPr>
        <p:spPr>
          <a:xfrm>
            <a:off x="330480" y="125827"/>
            <a:ext cx="27606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比較目標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: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即享傘</a:t>
            </a:r>
            <a:r>
              <a:rPr lang="en-US" altLang="zh-TW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-</a:t>
            </a:r>
            <a:r>
              <a:rPr lang="zh-TW" altLang="en-US" dirty="0" smtClean="0">
                <a:ln w="0"/>
                <a:solidFill>
                  <a:srgbClr val="2A465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经典综艺体简" panose="02010609000101010101" pitchFamily="49" charset="-122"/>
              </a:rPr>
              <a:t>現狀</a:t>
            </a:r>
            <a:endParaRPr lang="zh-TW" altLang="en-US" dirty="0">
              <a:ln w="0"/>
              <a:solidFill>
                <a:srgbClr val="2A465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经典综艺体简" panose="02010609000101010101" pitchFamily="49" charset="-122"/>
            </a:endParaRPr>
          </a:p>
        </p:txBody>
      </p:sp>
      <p:grpSp>
        <p:nvGrpSpPr>
          <p:cNvPr id="8" name="组合 69"/>
          <p:cNvGrpSpPr/>
          <p:nvPr userDrawn="1"/>
        </p:nvGrpSpPr>
        <p:grpSpPr>
          <a:xfrm flipH="1">
            <a:off x="11832" y="593537"/>
            <a:ext cx="3708032" cy="97036"/>
            <a:chOff x="6911145" y="6507480"/>
            <a:chExt cx="4984946" cy="78378"/>
          </a:xfrm>
        </p:grpSpPr>
        <p:sp>
          <p:nvSpPr>
            <p:cNvPr id="9" name="任意多边形 7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平行四边形 7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平行四边形 7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平行四边形 7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60000"/>
                <a:lumOff val="4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平行四边形 7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平行四边形 7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chemeClr val="tx2">
                <a:lumMod val="20000"/>
                <a:lumOff val="8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字版面配置區 5"/>
          <p:cNvSpPr>
            <a:spLocks noGrp="1"/>
          </p:cNvSpPr>
          <p:nvPr>
            <p:ph type="body" sz="quarter" idx="13"/>
          </p:nvPr>
        </p:nvSpPr>
        <p:spPr>
          <a:xfrm>
            <a:off x="330480" y="125827"/>
            <a:ext cx="6257744" cy="367244"/>
          </a:xfrm>
        </p:spPr>
        <p:txBody>
          <a:bodyPr>
            <a:noAutofit/>
          </a:bodyPr>
          <a:lstStyle>
            <a:lvl1pPr marL="342900" indent="-342900">
              <a:buFont typeface="Wingdings" panose="05000000000000000000" pitchFamily="2" charset="2"/>
              <a:buChar char="Ø"/>
              <a:defRPr sz="2000">
                <a:solidFill>
                  <a:srgbClr val="2A465C"/>
                </a:solidFill>
              </a:defRPr>
            </a:lvl1pPr>
            <a:lvl2pPr marL="742950" indent="-285750">
              <a:buFont typeface="Wingdings" panose="05000000000000000000" pitchFamily="2" charset="2"/>
              <a:buChar char="Ø"/>
              <a:defRPr sz="1800"/>
            </a:lvl2pPr>
            <a:lvl3pPr marL="1143000" indent="-228600">
              <a:buFont typeface="Wingdings" panose="05000000000000000000" pitchFamily="2" charset="2"/>
              <a:buChar char="Ø"/>
              <a:defRPr sz="1600"/>
            </a:lvl3pPr>
            <a:lvl4pPr marL="1600200" indent="-228600">
              <a:buFont typeface="Wingdings" panose="05000000000000000000" pitchFamily="2" charset="2"/>
              <a:buChar char="Ø"/>
              <a:defRPr sz="1400"/>
            </a:lvl4pPr>
            <a:lvl5pPr marL="2057400" indent="-228600">
              <a:buFont typeface="Wingdings" panose="05000000000000000000" pitchFamily="2" charset="2"/>
              <a:buChar char="Ø"/>
              <a:defRPr sz="1400"/>
            </a:lvl5pPr>
          </a:lstStyle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8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hidden="1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3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4349041"/>
            <a:ext cx="410664" cy="765008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anose="020B060402020202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22" name="矩形 21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4DE0CDD-D221-43C3-8A28-D006CC71D73F}"/>
              </a:ext>
            </a:extLst>
          </p:cNvPr>
          <p:cNvSpPr/>
          <p:nvPr/>
        </p:nvSpPr>
        <p:spPr>
          <a:xfrm>
            <a:off x="-1" y="2859782"/>
            <a:ext cx="9143999" cy="1368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 smtClean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10646003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黃峻彥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詹壹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婷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10646007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李恩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瑋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10646016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吳宇量</a:t>
            </a:r>
            <a:endParaRPr lang="en-US" altLang="zh-TW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: 圓角 14">
            <a:extLst>
              <a:ext uri="{FF2B5EF4-FFF2-40B4-BE49-F238E27FC236}">
                <a16:creationId xmlns:a16="http://schemas.microsoft.com/office/drawing/2014/main" id="{EEF709BB-6B86-4A8D-AF26-456049FA20E5}"/>
              </a:ext>
            </a:extLst>
          </p:cNvPr>
          <p:cNvSpPr/>
          <p:nvPr/>
        </p:nvSpPr>
        <p:spPr>
          <a:xfrm>
            <a:off x="3245723" y="1527170"/>
            <a:ext cx="2652547" cy="851297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b="1" spc="300" dirty="0" err="1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i</a:t>
            </a:r>
            <a:r>
              <a:rPr lang="zh-TW" altLang="en-US" sz="44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心傘</a:t>
            </a:r>
            <a:r>
              <a:rPr lang="en-US" altLang="zh-TW" sz="1000" b="1" spc="3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109409</a:t>
            </a:r>
            <a:endParaRPr lang="zh-CN" altLang="en-US" sz="1000" b="1" spc="3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B3C42C10-837D-4F2A-9917-DCC819317069}"/>
              </a:ext>
            </a:extLst>
          </p:cNvPr>
          <p:cNvSpPr txBox="1"/>
          <p:nvPr/>
        </p:nvSpPr>
        <p:spPr>
          <a:xfrm>
            <a:off x="2993696" y="2521073"/>
            <a:ext cx="315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指導老師：林宏仁  教授</a:t>
            </a:r>
            <a:endParaRPr lang="zh-CN" altLang="en-US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4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THREE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介面簡介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93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介面簡介</a:t>
            </a:r>
            <a:r>
              <a:rPr lang="en-US" altLang="zh-TW" dirty="0"/>
              <a:t>-</a:t>
            </a:r>
            <a:r>
              <a:rPr lang="zh-TW" altLang="en-US" dirty="0"/>
              <a:t>登入、註冊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83" y="792088"/>
            <a:ext cx="1887722" cy="40839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615" y="792088"/>
            <a:ext cx="1887722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7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借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取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1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1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其他</a:t>
            </a:r>
            <a:r>
              <a:rPr lang="zh-TW" altLang="en-US" dirty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功能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3"/>
            <a:ext cx="1887721" cy="40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介面簡介</a:t>
            </a:r>
            <a:r>
              <a:rPr lang="en-US" altLang="zh-TW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-</a:t>
            </a:r>
            <a:r>
              <a:rPr lang="zh-TW" altLang="en-US" dirty="0" smtClean="0">
                <a:solidFill>
                  <a:srgbClr val="0F4155"/>
                </a:solidFill>
                <a:latin typeface="微軟正黑體" panose="020B0604030504040204" pitchFamily="34" charset="-120"/>
                <a:cs typeface="+mn-ea"/>
                <a:sym typeface="+mn-lt"/>
              </a:rPr>
              <a:t>歸還雨傘</a:t>
            </a:r>
            <a:endParaRPr lang="en-GB" altLang="zh-CN" dirty="0">
              <a:solidFill>
                <a:srgbClr val="0F4155"/>
              </a:solidFill>
              <a:latin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76" y="780022"/>
            <a:ext cx="1887722" cy="40839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EDC9D-9115-44A5-8233-64D782448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780022"/>
            <a:ext cx="1887722" cy="40839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5982130-D7FF-404B-8B40-946BD8B15E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80022"/>
            <a:ext cx="1887721" cy="40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FOUR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預期流程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34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1"/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02137DD-B01D-4F0C-AD89-A349F617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98" y="125827"/>
            <a:ext cx="1641769" cy="16417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37670D-9878-4DD9-82B5-5850AEFFC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248495"/>
            <a:ext cx="897700" cy="897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682826-A9C8-4D73-9E01-748857A466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9" y="3471850"/>
            <a:ext cx="648196" cy="64819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6E6DDED-DC92-45CB-9323-6BF00B6B135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5185" y="3795948"/>
            <a:ext cx="2940991" cy="0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E5892A7-EF68-49AA-94AD-7B727C415972}"/>
              </a:ext>
            </a:extLst>
          </p:cNvPr>
          <p:cNvCxnSpPr>
            <a:cxnSpLocks/>
          </p:cNvCxnSpPr>
          <p:nvPr/>
        </p:nvCxnSpPr>
        <p:spPr>
          <a:xfrm flipH="1">
            <a:off x="2566990" y="1501218"/>
            <a:ext cx="1152127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A23B552-F692-40A2-89CD-55EEEC218473}"/>
              </a:ext>
            </a:extLst>
          </p:cNvPr>
          <p:cNvCxnSpPr>
            <a:cxnSpLocks/>
          </p:cNvCxnSpPr>
          <p:nvPr/>
        </p:nvCxnSpPr>
        <p:spPr>
          <a:xfrm flipH="1" flipV="1">
            <a:off x="5382568" y="1501218"/>
            <a:ext cx="1061640" cy="1466576"/>
          </a:xfrm>
          <a:prstGeom prst="straightConnector1">
            <a:avLst/>
          </a:prstGeom>
          <a:ln w="50800">
            <a:solidFill>
              <a:srgbClr val="2A46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D1E085-8F58-47D6-98CB-1714C86BEF3B}"/>
              </a:ext>
            </a:extLst>
          </p:cNvPr>
          <p:cNvSpPr txBox="1"/>
          <p:nvPr/>
        </p:nvSpPr>
        <p:spPr>
          <a:xfrm>
            <a:off x="3366528" y="3988618"/>
            <a:ext cx="236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掃描站台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取得傘架資訊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6E941C3-6644-4C0E-9F94-79E9586BEA61}"/>
              </a:ext>
            </a:extLst>
          </p:cNvPr>
          <p:cNvSpPr txBox="1"/>
          <p:nvPr/>
        </p:nvSpPr>
        <p:spPr>
          <a:xfrm>
            <a:off x="5886499" y="1697248"/>
            <a:ext cx="2789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使用者資料連同傘架資料發送至伺服器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9C3B76-D8A1-4CB5-8C00-25470F203993}"/>
              </a:ext>
            </a:extLst>
          </p:cNvPr>
          <p:cNvSpPr txBox="1"/>
          <p:nvPr/>
        </p:nvSpPr>
        <p:spPr>
          <a:xfrm>
            <a:off x="780853" y="1800283"/>
            <a:ext cx="2434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伺服器對對應站台發送解鎖訊號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78" y="3266859"/>
            <a:ext cx="702111" cy="702111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預期流程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275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FIVE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6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12C24C1-AAC7-4E63-8CED-5E97CB6B5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75511"/>
              </p:ext>
            </p:extLst>
          </p:nvPr>
        </p:nvGraphicFramePr>
        <p:xfrm>
          <a:off x="2411760" y="730051"/>
          <a:ext cx="4320263" cy="42373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04055">
                  <a:extLst>
                    <a:ext uri="{9D8B030D-6E8A-4147-A177-3AD203B41FA5}">
                      <a16:colId xmlns:a16="http://schemas.microsoft.com/office/drawing/2014/main" val="468390246"/>
                    </a:ext>
                  </a:extLst>
                </a:gridCol>
                <a:gridCol w="1134750">
                  <a:extLst>
                    <a:ext uri="{9D8B030D-6E8A-4147-A177-3AD203B41FA5}">
                      <a16:colId xmlns:a16="http://schemas.microsoft.com/office/drawing/2014/main" val="1855228031"/>
                    </a:ext>
                  </a:extLst>
                </a:gridCol>
                <a:gridCol w="670420">
                  <a:extLst>
                    <a:ext uri="{9D8B030D-6E8A-4147-A177-3AD203B41FA5}">
                      <a16:colId xmlns:a16="http://schemas.microsoft.com/office/drawing/2014/main" val="30923564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241718338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2609735594"/>
                    </a:ext>
                  </a:extLst>
                </a:gridCol>
                <a:gridCol w="670346">
                  <a:extLst>
                    <a:ext uri="{9D8B030D-6E8A-4147-A177-3AD203B41FA5}">
                      <a16:colId xmlns:a16="http://schemas.microsoft.com/office/drawing/2014/main" val="4266229752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黃峻彥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詹壹婷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李恩瑋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吳宇量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658624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企劃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主題構想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459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需求功能分析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44083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系統分析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39235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介面設計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69387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Logo</a:t>
                      </a: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797340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系統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網頁設計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92076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kern="1200" baseline="0" dirty="0">
                          <a:effectLst/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前端開發</a:t>
                      </a:r>
                      <a:endParaRPr lang="zh-TW" altLang="en-US" sz="1200" b="0" kern="1200" baseline="0" dirty="0">
                        <a:solidFill>
                          <a:schemeClr val="dk1"/>
                        </a:solidFill>
                        <a:effectLst/>
                        <a:latin typeface="Arial Unicode MS" panose="020B060402020202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3514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後端開發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849815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資料庫建置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2352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伺服器架設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404888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設計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544631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硬體製作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09189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文件撰寫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812216"/>
                  </a:ext>
                </a:extLst>
              </a:tr>
              <a:tr h="282493">
                <a:tc>
                  <a:txBody>
                    <a:bodyPr/>
                    <a:lstStyle/>
                    <a:p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 dirty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●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baseline="0">
                        <a:latin typeface="Arial Unicode MS" panose="020B060402020202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aseline="0" dirty="0">
                          <a:latin typeface="Arial Unicode MS" panose="020B0604020202020204" pitchFamily="34" charset="-120"/>
                          <a:ea typeface="微軟正黑體" panose="020B0604030504040204" pitchFamily="34" charset="-120"/>
                        </a:rPr>
                        <a:t>○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29303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6876256" y="2017752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●：主要負責 </a:t>
            </a:r>
            <a:endParaRPr lang="en-US" altLang="zh-TW" dirty="0" smtClean="0"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Arial Unicode MS" panose="020B0604020202020204" pitchFamily="34" charset="-120"/>
                <a:ea typeface="微軟正黑體" panose="020B0604030504040204" pitchFamily="34" charset="-120"/>
              </a:rPr>
              <a:t>○</a:t>
            </a:r>
            <a:r>
              <a:rPr lang="zh-TW" altLang="en-US" dirty="0">
                <a:latin typeface="Arial Unicode MS" panose="020B0604020202020204" pitchFamily="34" charset="-120"/>
                <a:ea typeface="微軟正黑體" panose="020B0604030504040204" pitchFamily="34" charset="-120"/>
              </a:rPr>
              <a:t>：協助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cs typeface="+mn-ea"/>
                <a:sym typeface="+mn-lt"/>
              </a:rPr>
              <a:t>分工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cs typeface="+mn-ea"/>
              <a:sym typeface="+mn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49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664296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TW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SIX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3728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9"/>
          <p:cNvGrpSpPr/>
          <p:nvPr/>
        </p:nvGrpSpPr>
        <p:grpSpPr>
          <a:xfrm>
            <a:off x="1497653" y="2030754"/>
            <a:ext cx="1749710" cy="800710"/>
            <a:chOff x="2345143" y="2365645"/>
            <a:chExt cx="1800200" cy="823815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6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zh-TW" altLang="en-US" sz="40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目錄</a:t>
              </a:r>
              <a:endParaRPr lang="zh-CN" altLang="en-US" sz="40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2974016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rgbClr val="0F4155"/>
                  </a:solidFill>
                  <a:latin typeface="Arial" panose="020B0604020202020204" pitchFamily="34" charset="0"/>
                  <a:ea typeface="字魂59号-创粗黑" panose="00000500000000000000" pitchFamily="2" charset="-122"/>
                  <a:cs typeface="Arial" panose="020B0604020202020204" pitchFamily="34" charset="0"/>
                  <a:sym typeface="+mn-lt"/>
                </a:rPr>
                <a:t>CONTENTS</a:t>
              </a:r>
            </a:p>
          </p:txBody>
        </p:sp>
      </p:grpSp>
      <p:pic>
        <p:nvPicPr>
          <p:cNvPr id="2" name="图片 1" hidden="1">
            <a:extLst>
              <a:ext uri="{FF2B5EF4-FFF2-40B4-BE49-F238E27FC236}">
                <a16:creationId xmlns:a16="http://schemas.microsoft.com/office/drawing/2014/main" id="{B8987568-AC5E-4B81-863D-9E9E5CE8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02854">
            <a:off x="913529" y="1081093"/>
            <a:ext cx="3364992" cy="2778624"/>
          </a:xfrm>
          <a:prstGeom prst="rect">
            <a:avLst/>
          </a:prstGeom>
        </p:spPr>
      </p:pic>
      <p:sp>
        <p:nvSpPr>
          <p:cNvPr id="6" name="Diamond 1"/>
          <p:cNvSpPr/>
          <p:nvPr/>
        </p:nvSpPr>
        <p:spPr bwMode="auto">
          <a:xfrm>
            <a:off x="3040114" y="139474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2"/>
          <p:cNvSpPr/>
          <p:nvPr/>
        </p:nvSpPr>
        <p:spPr bwMode="auto">
          <a:xfrm>
            <a:off x="3615184" y="77834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3"/>
          <p:cNvSpPr/>
          <p:nvPr/>
        </p:nvSpPr>
        <p:spPr bwMode="auto">
          <a:xfrm>
            <a:off x="4123166" y="1491476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4"/>
          <p:cNvSpPr/>
          <p:nvPr/>
        </p:nvSpPr>
        <p:spPr bwMode="auto">
          <a:xfrm>
            <a:off x="4107732" y="2495458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2" name="Diamond 5">
            <a:extLst>
              <a:ext uri="{FF2B5EF4-FFF2-40B4-BE49-F238E27FC236}">
                <a16:creationId xmlns:a16="http://schemas.microsoft.com/office/drawing/2014/main" id="{A5AB0CA8-0682-4AAB-B093-0013B43A6996}"/>
              </a:ext>
            </a:extLst>
          </p:cNvPr>
          <p:cNvSpPr/>
          <p:nvPr/>
        </p:nvSpPr>
        <p:spPr bwMode="auto">
          <a:xfrm>
            <a:off x="3615184" y="3309995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5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9" name="Diamond 6">
            <a:extLst>
              <a:ext uri="{FF2B5EF4-FFF2-40B4-BE49-F238E27FC236}">
                <a16:creationId xmlns:a16="http://schemas.microsoft.com/office/drawing/2014/main" id="{9681C17B-D9EC-48B0-AB7D-EEB5BE4FA2CD}"/>
              </a:ext>
            </a:extLst>
          </p:cNvPr>
          <p:cNvSpPr/>
          <p:nvPr/>
        </p:nvSpPr>
        <p:spPr bwMode="auto">
          <a:xfrm>
            <a:off x="3044027" y="3981149"/>
            <a:ext cx="739798" cy="739797"/>
          </a:xfrm>
          <a:prstGeom prst="diamond">
            <a:avLst/>
          </a:prstGeom>
          <a:solidFill>
            <a:srgbClr val="0F4155"/>
          </a:solidFill>
          <a:ln w="19050">
            <a:noFill/>
            <a:round/>
            <a:headEnd/>
            <a:tailEnd/>
          </a:ln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0</a:t>
            </a:r>
            <a:r>
              <a:rPr lang="en-US" altLang="zh-TW" sz="2400" b="1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rPr>
              <a:t>6</a:t>
            </a:r>
            <a:endParaRPr lang="en-US" altLang="zh-CN" sz="2400" b="1" dirty="0">
              <a:solidFill>
                <a:schemeClr val="bg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10" name="Group 1"/>
          <p:cNvGrpSpPr/>
          <p:nvPr/>
        </p:nvGrpSpPr>
        <p:grpSpPr>
          <a:xfrm>
            <a:off x="3635896" y="237509"/>
            <a:ext cx="2545865" cy="374043"/>
            <a:chOff x="3943834" y="704409"/>
            <a:chExt cx="3962574" cy="582188"/>
          </a:xfrm>
        </p:grpSpPr>
        <p:sp>
          <p:nvSpPr>
            <p:cNvPr id="20" name="TextBox 19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背景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動機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4354982" y="945963"/>
            <a:ext cx="2545865" cy="374043"/>
            <a:chOff x="3943834" y="704409"/>
            <a:chExt cx="3962574" cy="582188"/>
          </a:xfrm>
        </p:grpSpPr>
        <p:sp>
          <p:nvSpPr>
            <p:cNvPr id="18" name="TextBox 23"/>
            <p:cNvSpPr txBox="1"/>
            <p:nvPr/>
          </p:nvSpPr>
          <p:spPr>
            <a:xfrm>
              <a:off x="3943834" y="704409"/>
              <a:ext cx="3962574" cy="58218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分析</a:t>
              </a:r>
              <a:r>
                <a:rPr lang="en-US" altLang="zh-TW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&amp;</a:t>
              </a:r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比較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9" name="TextBox 24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3"/>
          <p:cNvGrpSpPr/>
          <p:nvPr/>
        </p:nvGrpSpPr>
        <p:grpSpPr>
          <a:xfrm>
            <a:off x="4862965" y="1588021"/>
            <a:ext cx="2637591" cy="503777"/>
            <a:chOff x="3801065" y="483525"/>
            <a:chExt cx="4105343" cy="784116"/>
          </a:xfrm>
        </p:grpSpPr>
        <p:sp>
          <p:nvSpPr>
            <p:cNvPr id="16" name="TextBox 26"/>
            <p:cNvSpPr txBox="1"/>
            <p:nvPr/>
          </p:nvSpPr>
          <p:spPr>
            <a:xfrm>
              <a:off x="3801065" y="483525"/>
              <a:ext cx="3962575" cy="663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預期介面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7" name="TextBox 27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Group 4">
            <a:extLst>
              <a:ext uri="{FF2B5EF4-FFF2-40B4-BE49-F238E27FC236}">
                <a16:creationId xmlns:a16="http://schemas.microsoft.com/office/drawing/2014/main" id="{E2EDA438-D039-4BE3-8B1A-431D90D0CE29}"/>
              </a:ext>
            </a:extLst>
          </p:cNvPr>
          <p:cNvGrpSpPr/>
          <p:nvPr/>
        </p:nvGrpSpPr>
        <p:grpSpPr>
          <a:xfrm>
            <a:off x="4849427" y="2675593"/>
            <a:ext cx="2545865" cy="605826"/>
            <a:chOff x="3943834" y="324688"/>
            <a:chExt cx="3962574" cy="942953"/>
          </a:xfrm>
        </p:grpSpPr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3D820CB9-A0EA-44D8-AA3D-983111F049C5}"/>
                </a:ext>
              </a:extLst>
            </p:cNvPr>
            <p:cNvSpPr txBox="1"/>
            <p:nvPr/>
          </p:nvSpPr>
          <p:spPr>
            <a:xfrm>
              <a:off x="3943834" y="324688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預期流程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32" name="TextBox 30">
              <a:extLst>
                <a:ext uri="{FF2B5EF4-FFF2-40B4-BE49-F238E27FC236}">
                  <a16:creationId xmlns:a16="http://schemas.microsoft.com/office/drawing/2014/main" id="{449E0D16-A74E-46CA-91DE-340AB00B3454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6CB7F344-EC33-49E1-B705-B8C9E0223F9C}"/>
              </a:ext>
            </a:extLst>
          </p:cNvPr>
          <p:cNvGrpSpPr/>
          <p:nvPr/>
        </p:nvGrpSpPr>
        <p:grpSpPr>
          <a:xfrm>
            <a:off x="4354982" y="3550434"/>
            <a:ext cx="2650290" cy="306896"/>
            <a:chOff x="3781299" y="947273"/>
            <a:chExt cx="4125109" cy="477677"/>
          </a:xfrm>
          <a:noFill/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CCC955-904A-4DFA-B966-B0EAB39B8559}"/>
                </a:ext>
              </a:extLst>
            </p:cNvPr>
            <p:cNvSpPr txBox="1"/>
            <p:nvPr/>
          </p:nvSpPr>
          <p:spPr>
            <a:xfrm>
              <a:off x="3781299" y="1182085"/>
              <a:ext cx="3962574" cy="2428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分工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BF6809-56C2-428D-86C1-04BE3AD45301}"/>
                </a:ext>
              </a:extLst>
            </p:cNvPr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>
            <a:off x="3491628" y="4212571"/>
            <a:ext cx="2690133" cy="473843"/>
            <a:chOff x="3943834" y="530116"/>
            <a:chExt cx="4187123" cy="737525"/>
          </a:xfrm>
          <a:noFill/>
        </p:grpSpPr>
        <p:sp>
          <p:nvSpPr>
            <p:cNvPr id="14" name="TextBox 29"/>
            <p:cNvSpPr txBox="1"/>
            <p:nvPr/>
          </p:nvSpPr>
          <p:spPr>
            <a:xfrm>
              <a:off x="4168383" y="530116"/>
              <a:ext cx="3962574" cy="53525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TW" altLang="en-US" sz="2400" b="1" dirty="0">
                  <a:solidFill>
                    <a:srgbClr val="0F4155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預期成果</a:t>
              </a:r>
              <a:endParaRPr lang="zh-CN" altLang="en-US" sz="24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  <p:sp>
          <p:nvSpPr>
            <p:cNvPr id="15" name="TextBox 30"/>
            <p:cNvSpPr txBox="1">
              <a:spLocks/>
            </p:cNvSpPr>
            <p:nvPr/>
          </p:nvSpPr>
          <p:spPr>
            <a:xfrm>
              <a:off x="3943834" y="947273"/>
              <a:ext cx="3962574" cy="320368"/>
            </a:xfrm>
            <a:prstGeom prst="rect">
              <a:avLst/>
            </a:prstGeom>
            <a:grpFill/>
          </p:spPr>
          <p:txBody>
            <a:bodyPr vert="horz" wrap="square" lIns="360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>
            <a:extLst>
              <a:ext uri="{FF2B5EF4-FFF2-40B4-BE49-F238E27FC236}">
                <a16:creationId xmlns:a16="http://schemas.microsoft.com/office/drawing/2014/main" id="{73240A55-0F0C-45D4-A687-6CE99FC96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4083918"/>
            <a:ext cx="2555776" cy="11245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1EB43B-A03D-429F-8E37-689E3FA21B46}"/>
              </a:ext>
            </a:extLst>
          </p:cNvPr>
          <p:cNvSpPr txBox="1"/>
          <p:nvPr/>
        </p:nvSpPr>
        <p:spPr>
          <a:xfrm>
            <a:off x="741884" y="915566"/>
            <a:ext cx="2533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確保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站台都能夠依照預期完成借取和歸還雨傘等指令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182755-BB41-4878-A758-12AEC7FB7D74}"/>
              </a:ext>
            </a:extLst>
          </p:cNvPr>
          <p:cNvSpPr txBox="1"/>
          <p:nvPr/>
        </p:nvSpPr>
        <p:spPr>
          <a:xfrm>
            <a:off x="741884" y="1570489"/>
            <a:ext cx="332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使用者可以在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上觀看站點位置、剩餘傘數、空的傘架和借還記錄，而對於一定時間未歸還的使用者系統將推播通知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29533B-83C0-47AC-9721-6F796ACD48BA}"/>
              </a:ext>
            </a:extLst>
          </p:cNvPr>
          <p:cNvSpPr txBox="1"/>
          <p:nvPr/>
        </p:nvSpPr>
        <p:spPr>
          <a:xfrm>
            <a:off x="741884" y="2469332"/>
            <a:ext cx="332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伺服器將接收到的使用者資料和其借還傘位置紀錄至資料庫，並能夠統整後呈現給予管理者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4C569-07D6-42F5-8D89-D59834089243}"/>
              </a:ext>
            </a:extLst>
          </p:cNvPr>
          <p:cNvSpPr txBox="1"/>
          <p:nvPr/>
        </p:nvSpPr>
        <p:spPr>
          <a:xfrm>
            <a:off x="741884" y="3435846"/>
            <a:ext cx="332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網頁部分可以觀看站點位置和使用教學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預期</a:t>
            </a:r>
            <a:r>
              <a:rPr lang="zh-TW" altLang="en-US" dirty="0" smtClean="0"/>
              <a:t>成果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4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b="1" spc="300" dirty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Q&amp;A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61C9611-4CC8-47F8-9CB2-7E767FADF800}"/>
              </a:ext>
            </a:extLst>
          </p:cNvPr>
          <p:cNvSpPr/>
          <p:nvPr/>
        </p:nvSpPr>
        <p:spPr>
          <a:xfrm>
            <a:off x="2339752" y="1854623"/>
            <a:ext cx="4464496" cy="1368152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solidFill>
              <a:srgbClr val="2A46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02ED40-FD5B-4A03-B201-9559641ED0B0}"/>
              </a:ext>
            </a:extLst>
          </p:cNvPr>
          <p:cNvSpPr/>
          <p:nvPr/>
        </p:nvSpPr>
        <p:spPr>
          <a:xfrm>
            <a:off x="3736939" y="2217807"/>
            <a:ext cx="16271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spc="300" dirty="0" smtClean="0">
                <a:solidFill>
                  <a:srgbClr val="2A465C"/>
                </a:solidFill>
                <a:latin typeface="Arial Unicode MS" panose="020B0604020202020204" pitchFamily="34" charset="-120"/>
                <a:ea typeface="微軟正黑體" panose="020B0604030504040204" pitchFamily="34" charset="-120"/>
                <a:cs typeface="hakuyocaoshu7000" panose="02000600000000000000" pitchFamily="2" charset="-122"/>
                <a:sym typeface="微软雅黑" pitchFamily="34" charset="-122"/>
              </a:rPr>
              <a:t>END</a:t>
            </a:r>
            <a:endParaRPr lang="zh-CN" altLang="en-US" sz="4000" b="1" spc="300" dirty="0">
              <a:solidFill>
                <a:srgbClr val="2A465C"/>
              </a:solidFill>
              <a:latin typeface="Arial Unicode MS" panose="020B0604020202020204" pitchFamily="34" charset="-120"/>
              <a:ea typeface="微軟正黑體" panose="020B0604030504040204" pitchFamily="34" charset="-120"/>
              <a:cs typeface="hakuyocaoshu7000" panose="02000600000000000000" pitchFamily="2" charset="-122"/>
              <a:sym typeface="微软雅黑" pitchFamily="34" charset="-122"/>
            </a:endParaRPr>
          </a:p>
        </p:txBody>
      </p:sp>
      <p:grpSp>
        <p:nvGrpSpPr>
          <p:cNvPr id="9" name="菱形"/>
          <p:cNvGrpSpPr/>
          <p:nvPr/>
        </p:nvGrpSpPr>
        <p:grpSpPr>
          <a:xfrm>
            <a:off x="-777757" y="-1178012"/>
            <a:ext cx="10071595" cy="3523321"/>
            <a:chOff x="-777757" y="-1178012"/>
            <a:chExt cx="10071595" cy="3523321"/>
          </a:xfrm>
        </p:grpSpPr>
        <p:sp>
          <p:nvSpPr>
            <p:cNvPr id="10" name="矩形 9"/>
            <p:cNvSpPr/>
            <p:nvPr/>
          </p:nvSpPr>
          <p:spPr>
            <a:xfrm rot="2700000">
              <a:off x="-777757" y="-174971"/>
              <a:ext cx="2520280" cy="252028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935941" y="-1178012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277808" y="896382"/>
              <a:ext cx="1119441" cy="1119441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3396610" y="-540231"/>
              <a:ext cx="1119441" cy="1119441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3403807" y="309137"/>
              <a:ext cx="1119441" cy="111944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2700000">
              <a:off x="5147970" y="-981838"/>
              <a:ext cx="1907067" cy="1963675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2700000">
              <a:off x="6910296" y="-540232"/>
              <a:ext cx="1119441" cy="111944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2700000">
              <a:off x="6773558" y="-711104"/>
              <a:ext cx="2520280" cy="2520280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09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8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5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 hidden="1"/>
          <p:cNvSpPr/>
          <p:nvPr/>
        </p:nvSpPr>
        <p:spPr>
          <a:xfrm>
            <a:off x="755576" y="0"/>
            <a:ext cx="2952328" cy="5143500"/>
          </a:xfrm>
          <a:prstGeom prst="rect">
            <a:avLst/>
          </a:prstGeom>
          <a:solidFill>
            <a:srgbClr val="0F415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 hidden="1"/>
          <p:cNvSpPr/>
          <p:nvPr/>
        </p:nvSpPr>
        <p:spPr>
          <a:xfrm>
            <a:off x="827584" y="92609"/>
            <a:ext cx="2778662" cy="49582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ONE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</p:spTree>
    <p:extLst>
      <p:ext uri="{BB962C8B-B14F-4D97-AF65-F5344CB8AC3E}">
        <p14:creationId xmlns:p14="http://schemas.microsoft.com/office/powerpoint/2010/main" val="6849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8353" y="555526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DB7FF23-96A9-48AD-8768-B539749B48BB}"/>
              </a:ext>
            </a:extLst>
          </p:cNvPr>
          <p:cNvGrpSpPr/>
          <p:nvPr/>
        </p:nvGrpSpPr>
        <p:grpSpPr>
          <a:xfrm>
            <a:off x="2863912" y="1347614"/>
            <a:ext cx="1465950" cy="1800873"/>
            <a:chOff x="3688323" y="2368279"/>
            <a:chExt cx="1954599" cy="2401163"/>
          </a:xfrm>
        </p:grpSpPr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08394F8B-32C2-428B-BB7F-B1B7D77F008B}"/>
                </a:ext>
              </a:extLst>
            </p:cNvPr>
            <p:cNvSpPr/>
            <p:nvPr/>
          </p:nvSpPr>
          <p:spPr>
            <a:xfrm rot="5400000">
              <a:off x="3578198" y="2704719"/>
              <a:ext cx="2174849" cy="1954598"/>
            </a:xfrm>
            <a:prstGeom prst="homePlate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ED7BD1C8-868B-49A7-ACF4-80DE98F2979E}"/>
                </a:ext>
              </a:extLst>
            </p:cNvPr>
            <p:cNvSpPr/>
            <p:nvPr/>
          </p:nvSpPr>
          <p:spPr>
            <a:xfrm>
              <a:off x="3688323" y="2368279"/>
              <a:ext cx="1954598" cy="642093"/>
            </a:xfrm>
            <a:prstGeom prst="round2SameRect">
              <a:avLst/>
            </a:prstGeom>
            <a:solidFill>
              <a:srgbClr val="0F4155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solidFill>
                  <a:schemeClr val="tx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8574F657-EDA3-448E-BA05-5D58D3AD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573" y="3375364"/>
              <a:ext cx="864096" cy="610016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2" name="文本框 111">
              <a:extLst>
                <a:ext uri="{FF2B5EF4-FFF2-40B4-BE49-F238E27FC236}">
                  <a16:creationId xmlns:a16="http://schemas.microsoft.com/office/drawing/2014/main" id="{BDA66C09-3C7C-4EE2-B2CB-D432ED652B29}"/>
                </a:ext>
              </a:extLst>
            </p:cNvPr>
            <p:cNvSpPr txBox="1"/>
            <p:nvPr/>
          </p:nvSpPr>
          <p:spPr>
            <a:xfrm>
              <a:off x="4068865" y="2504659"/>
              <a:ext cx="1193515" cy="369332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起因</a:t>
              </a:r>
              <a:endParaRPr lang="zh-CN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E57F52F-CDD8-4D97-9A6E-BC788F4770C0}"/>
              </a:ext>
            </a:extLst>
          </p:cNvPr>
          <p:cNvSpPr/>
          <p:nvPr/>
        </p:nvSpPr>
        <p:spPr>
          <a:xfrm>
            <a:off x="2636710" y="3386525"/>
            <a:ext cx="1933522" cy="43944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親身遇上的問題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A36A1A1-2FC9-4374-ADA1-C354425FF856}"/>
              </a:ext>
            </a:extLst>
          </p:cNvPr>
          <p:cNvSpPr/>
          <p:nvPr/>
        </p:nvSpPr>
        <p:spPr>
          <a:xfrm>
            <a:off x="6604976" y="3472762"/>
            <a:ext cx="1933522" cy="277268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環保性的問題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1579109-2C84-4AFD-9660-FA3EA69683D0}"/>
              </a:ext>
            </a:extLst>
          </p:cNvPr>
          <p:cNvSpPr/>
          <p:nvPr/>
        </p:nvSpPr>
        <p:spPr>
          <a:xfrm>
            <a:off x="4580353" y="3472757"/>
            <a:ext cx="1933522" cy="277271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愛心傘的問題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6B7D631-2E8B-4E1B-A256-1E0D429EE56F}"/>
              </a:ext>
            </a:extLst>
          </p:cNvPr>
          <p:cNvGrpSpPr/>
          <p:nvPr/>
        </p:nvGrpSpPr>
        <p:grpSpPr>
          <a:xfrm>
            <a:off x="913687" y="1347614"/>
            <a:ext cx="1465951" cy="1799639"/>
            <a:chOff x="913687" y="1347614"/>
            <a:chExt cx="1465951" cy="179963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DD965F5-5040-4352-841C-623786D84796}"/>
                </a:ext>
              </a:extLst>
            </p:cNvPr>
            <p:cNvGrpSpPr/>
            <p:nvPr/>
          </p:nvGrpSpPr>
          <p:grpSpPr>
            <a:xfrm>
              <a:off x="913687" y="1347614"/>
              <a:ext cx="1465951" cy="1799639"/>
              <a:chOff x="1096508" y="2368278"/>
              <a:chExt cx="1954601" cy="2399518"/>
            </a:xfrm>
          </p:grpSpPr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181E9BB4-0C81-4BB4-90DE-3F9C0E26F38B}"/>
                  </a:ext>
                </a:extLst>
              </p:cNvPr>
              <p:cNvSpPr/>
              <p:nvPr/>
            </p:nvSpPr>
            <p:spPr>
              <a:xfrm rot="5400000">
                <a:off x="986385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34" name="矩形: 圆顶角 33">
                <a:extLst>
                  <a:ext uri="{FF2B5EF4-FFF2-40B4-BE49-F238E27FC236}">
                    <a16:creationId xmlns:a16="http://schemas.microsoft.com/office/drawing/2014/main" id="{61E5F42D-4071-4105-93B2-8DE99D4BBEFF}"/>
                  </a:ext>
                </a:extLst>
              </p:cNvPr>
              <p:cNvSpPr/>
              <p:nvPr/>
            </p:nvSpPr>
            <p:spPr>
              <a:xfrm>
                <a:off x="1096508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36" name="文本框 110">
                <a:extLst>
                  <a:ext uri="{FF2B5EF4-FFF2-40B4-BE49-F238E27FC236}">
                    <a16:creationId xmlns:a16="http://schemas.microsoft.com/office/drawing/2014/main" id="{6B165B76-D921-480D-9FFB-6214DBAA0FFC}"/>
                  </a:ext>
                </a:extLst>
              </p:cNvPr>
              <p:cNvSpPr txBox="1"/>
              <p:nvPr/>
            </p:nvSpPr>
            <p:spPr>
              <a:xfrm>
                <a:off x="1516877" y="2504658"/>
                <a:ext cx="1193514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BE3F73C-D71D-42A3-A09C-9169880BF882}"/>
                </a:ext>
              </a:extLst>
            </p:cNvPr>
            <p:cNvSpPr txBox="1"/>
            <p:nvPr/>
          </p:nvSpPr>
          <p:spPr>
            <a:xfrm>
              <a:off x="1331640" y="1793115"/>
              <a:ext cx="576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7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lang="zh-TW" altLang="en-US" sz="7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7481423-04AF-4D9D-BE2B-6681AB1561D2}"/>
              </a:ext>
            </a:extLst>
          </p:cNvPr>
          <p:cNvGrpSpPr/>
          <p:nvPr/>
        </p:nvGrpSpPr>
        <p:grpSpPr>
          <a:xfrm>
            <a:off x="4814138" y="1347614"/>
            <a:ext cx="1465951" cy="1799639"/>
            <a:chOff x="4814138" y="1347614"/>
            <a:chExt cx="1465951" cy="179963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08B1E3F-B6D2-4D7D-83B6-A2BEA0664B73}"/>
                </a:ext>
              </a:extLst>
            </p:cNvPr>
            <p:cNvGrpSpPr/>
            <p:nvPr/>
          </p:nvGrpSpPr>
          <p:grpSpPr>
            <a:xfrm>
              <a:off x="4814138" y="1347614"/>
              <a:ext cx="1465951" cy="1799639"/>
              <a:chOff x="6356374" y="2368278"/>
              <a:chExt cx="1954601" cy="2399518"/>
            </a:xfrm>
          </p:grpSpPr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76F38B9C-BAE0-4F79-85B3-438917758CCF}"/>
                  </a:ext>
                </a:extLst>
              </p:cNvPr>
              <p:cNvSpPr/>
              <p:nvPr/>
            </p:nvSpPr>
            <p:spPr>
              <a:xfrm rot="5400000">
                <a:off x="6246251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6" name="矩形: 圆顶角 25">
                <a:extLst>
                  <a:ext uri="{FF2B5EF4-FFF2-40B4-BE49-F238E27FC236}">
                    <a16:creationId xmlns:a16="http://schemas.microsoft.com/office/drawing/2014/main" id="{97EDB24C-4142-440F-99F4-7F86EDA54A11}"/>
                  </a:ext>
                </a:extLst>
              </p:cNvPr>
              <p:cNvSpPr/>
              <p:nvPr/>
            </p:nvSpPr>
            <p:spPr>
              <a:xfrm>
                <a:off x="6356374" y="2368278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ea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D7FC80EA-E58E-45EE-BE9A-2BFA507A2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619" y="3307998"/>
                <a:ext cx="864095" cy="788472"/>
              </a:xfrm>
              <a:prstGeom prst="hear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8" name="文本框 112">
                <a:extLst>
                  <a:ext uri="{FF2B5EF4-FFF2-40B4-BE49-F238E27FC236}">
                    <a16:creationId xmlns:a16="http://schemas.microsoft.com/office/drawing/2014/main" id="{5AF0BC59-BBAF-409E-871D-15A9A98854C3}"/>
                  </a:ext>
                </a:extLst>
              </p:cNvPr>
              <p:cNvSpPr txBox="1"/>
              <p:nvPr/>
            </p:nvSpPr>
            <p:spPr>
              <a:xfrm>
                <a:off x="6736916" y="2504658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愛心傘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" name="乘號 2">
              <a:extLst>
                <a:ext uri="{FF2B5EF4-FFF2-40B4-BE49-F238E27FC236}">
                  <a16:creationId xmlns:a16="http://schemas.microsoft.com/office/drawing/2014/main" id="{9D48E3C3-126C-42B1-820B-8B5AE4154654}"/>
                </a:ext>
              </a:extLst>
            </p:cNvPr>
            <p:cNvSpPr/>
            <p:nvPr/>
          </p:nvSpPr>
          <p:spPr>
            <a:xfrm>
              <a:off x="5292080" y="2102928"/>
              <a:ext cx="504056" cy="481570"/>
            </a:xfrm>
            <a:prstGeom prst="mathMultiply">
              <a:avLst/>
            </a:prstGeom>
            <a:solidFill>
              <a:srgbClr val="0F4155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F7815AD4-7041-457F-BD16-9A7EC0D3A44E}"/>
              </a:ext>
            </a:extLst>
          </p:cNvPr>
          <p:cNvGrpSpPr/>
          <p:nvPr/>
        </p:nvGrpSpPr>
        <p:grpSpPr>
          <a:xfrm>
            <a:off x="6764362" y="1347614"/>
            <a:ext cx="1465949" cy="1799638"/>
            <a:chOff x="6764362" y="1347614"/>
            <a:chExt cx="1465949" cy="17996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2B23429-B687-4DEA-BCEE-995C39C0488F}"/>
                </a:ext>
              </a:extLst>
            </p:cNvPr>
            <p:cNvGrpSpPr/>
            <p:nvPr/>
          </p:nvGrpSpPr>
          <p:grpSpPr>
            <a:xfrm>
              <a:off x="6764362" y="1347614"/>
              <a:ext cx="1465949" cy="1799638"/>
              <a:chOff x="9064655" y="2368279"/>
              <a:chExt cx="1954599" cy="2399517"/>
            </a:xfrm>
          </p:grpSpPr>
          <p:sp>
            <p:nvSpPr>
              <p:cNvPr id="21" name="箭头: 五边形 20">
                <a:extLst>
                  <a:ext uri="{FF2B5EF4-FFF2-40B4-BE49-F238E27FC236}">
                    <a16:creationId xmlns:a16="http://schemas.microsoft.com/office/drawing/2014/main" id="{92E18091-A3DA-4173-A918-5ACA65E5D99D}"/>
                  </a:ext>
                </a:extLst>
              </p:cNvPr>
              <p:cNvSpPr/>
              <p:nvPr/>
            </p:nvSpPr>
            <p:spPr>
              <a:xfrm rot="5400000">
                <a:off x="8954529" y="2703073"/>
                <a:ext cx="2174849" cy="1954598"/>
              </a:xfrm>
              <a:prstGeom prst="homePlate">
                <a:avLst/>
              </a:prstGeom>
              <a:solidFill>
                <a:srgbClr val="0F415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2" name="矩形: 圆顶角 21">
                <a:extLst>
                  <a:ext uri="{FF2B5EF4-FFF2-40B4-BE49-F238E27FC236}">
                    <a16:creationId xmlns:a16="http://schemas.microsoft.com/office/drawing/2014/main" id="{B506602B-EF74-4FD2-8DED-A1770CF638F4}"/>
                  </a:ext>
                </a:extLst>
              </p:cNvPr>
              <p:cNvSpPr/>
              <p:nvPr/>
            </p:nvSpPr>
            <p:spPr>
              <a:xfrm>
                <a:off x="9064656" y="2368279"/>
                <a:ext cx="1954598" cy="642093"/>
              </a:xfrm>
              <a:prstGeom prst="round2SameRect">
                <a:avLst/>
              </a:prstGeom>
              <a:solidFill>
                <a:srgbClr val="0F415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24" name="文本框 113">
                <a:extLst>
                  <a:ext uri="{FF2B5EF4-FFF2-40B4-BE49-F238E27FC236}">
                    <a16:creationId xmlns:a16="http://schemas.microsoft.com/office/drawing/2014/main" id="{251D58C3-9A55-45F3-ABE9-AB31C9B8C8E0}"/>
                  </a:ext>
                </a:extLst>
              </p:cNvPr>
              <p:cNvSpPr txBox="1"/>
              <p:nvPr/>
            </p:nvSpPr>
            <p:spPr>
              <a:xfrm>
                <a:off x="9445198" y="2504659"/>
                <a:ext cx="1193515" cy="369332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zh-TW" altLang="en-US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環保性</a:t>
                </a:r>
                <a:endParaRPr lang="zh-CN" altLang="en-US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5763D1E6-240F-4F62-BEBB-10BBDA4B4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335" y="2052556"/>
              <a:ext cx="648000" cy="618546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D50246D-6F36-4B76-8EE1-58F2D041874C}"/>
              </a:ext>
            </a:extLst>
          </p:cNvPr>
          <p:cNvSpPr/>
          <p:nvPr/>
        </p:nvSpPr>
        <p:spPr>
          <a:xfrm>
            <a:off x="679901" y="3472758"/>
            <a:ext cx="1933522" cy="229781"/>
          </a:xfrm>
          <a:prstGeom prst="rect">
            <a:avLst/>
          </a:prstGeom>
        </p:spPr>
        <p:txBody>
          <a:bodyPr wrap="none" lIns="0" tIns="0" rIns="0" bIns="0" anchor="ctr">
            <a:normAutofit lnSpcReduction="10000"/>
          </a:bodyPr>
          <a:lstStyle/>
          <a:p>
            <a:pPr lvl="0" algn="ctr" defTabSz="914378">
              <a:spcBef>
                <a:spcPct val="0"/>
              </a:spcBef>
              <a:defRPr/>
            </a:pPr>
            <a:r>
              <a:rPr lang="zh-TW" altLang="en-US" sz="1600" b="1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成果是可用的</a:t>
            </a:r>
            <a:endParaRPr lang="zh-CN" altLang="en-US" sz="1600" b="1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  <a:r>
              <a:rPr lang="en-US" altLang="zh-TW" dirty="0"/>
              <a:t>&amp;</a:t>
            </a:r>
            <a:r>
              <a:rPr lang="zh-TW" altLang="en-US" dirty="0" smtClean="0"/>
              <a:t>動機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3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4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927534">
            <a:off x="4784848" y="2955881"/>
            <a:ext cx="486001" cy="486001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91881" y="1700598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491880" y="3724001"/>
            <a:ext cx="5636455" cy="36000"/>
          </a:xfrm>
          <a:prstGeom prst="rect">
            <a:avLst/>
          </a:prstGeom>
          <a:solidFill>
            <a:srgbClr val="0F41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3"/>
          <p:cNvSpPr txBox="1"/>
          <p:nvPr/>
        </p:nvSpPr>
        <p:spPr>
          <a:xfrm>
            <a:off x="3632558" y="1928200"/>
            <a:ext cx="160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465C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9600" dirty="0">
              <a:solidFill>
                <a:srgbClr val="2A465C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" name="圆角矩形 5"/>
          <p:cNvSpPr/>
          <p:nvPr/>
        </p:nvSpPr>
        <p:spPr>
          <a:xfrm>
            <a:off x="5508104" y="2108561"/>
            <a:ext cx="2138290" cy="621738"/>
          </a:xfrm>
          <a:prstGeom prst="roundRect">
            <a:avLst/>
          </a:prstGeom>
          <a:solidFill>
            <a:srgbClr val="0F41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 </a:t>
            </a:r>
            <a:r>
              <a:rPr lang="en-US" altLang="zh-CN" sz="28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508104" y="3034790"/>
            <a:ext cx="325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solidFill>
                  <a:srgbClr val="0F415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zh-TW" altLang="en-US" sz="3200" dirty="0">
              <a:solidFill>
                <a:srgbClr val="0F415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6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448272" cy="37988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2302309"/>
            <a:ext cx="1133537" cy="11335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A5B7A0-B753-4298-9CB2-304185E57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1" t="1533" r="1121" b="3365"/>
          <a:stretch/>
        </p:blipFill>
        <p:spPr>
          <a:xfrm>
            <a:off x="4626456" y="-20538"/>
            <a:ext cx="5924689" cy="5164038"/>
          </a:xfrm>
          <a:prstGeom prst="rect">
            <a:avLst/>
          </a:prstGeom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A1A235-8AC5-4DCE-BB00-ECE834AC2DAB}"/>
              </a:ext>
            </a:extLst>
          </p:cNvPr>
          <p:cNvSpPr txBox="1"/>
          <p:nvPr/>
        </p:nvSpPr>
        <p:spPr>
          <a:xfrm>
            <a:off x="2197803" y="2361245"/>
            <a:ext cx="2227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這是國內現有的共享雨傘系統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即享傘，機台體積龐大，外觀類似販賣機的概念，一台可以儲存百來把雨傘，租借和歸還都使用同一種方式</a:t>
            </a:r>
          </a:p>
        </p:txBody>
      </p:sp>
      <p:sp>
        <p:nvSpPr>
          <p:cNvPr id="4" name="矩形 3"/>
          <p:cNvSpPr/>
          <p:nvPr/>
        </p:nvSpPr>
        <p:spPr>
          <a:xfrm>
            <a:off x="9135157" y="-524594"/>
            <a:ext cx="1404664" cy="662473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站台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8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771549"/>
            <a:ext cx="1133537" cy="11335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B4B1A21-9365-475F-BC63-A1F950F0B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4" b="95455" l="2234" r="94674">
                        <a14:foregroundMark x1="5842" y1="5636" x2="4296" y2="93091"/>
                        <a14:foregroundMark x1="8247" y1="91091" x2="39347" y2="90182"/>
                        <a14:foregroundMark x1="11684" y1="95455" x2="35052" y2="94909"/>
                        <a14:foregroundMark x1="43814" y1="86909" x2="44502" y2="8364"/>
                        <a14:foregroundMark x1="6701" y1="41818" x2="2921" y2="20545"/>
                        <a14:foregroundMark x1="6014" y1="8182" x2="34364" y2="4000"/>
                        <a14:foregroundMark x1="8763" y1="2545" x2="5326" y2="2909"/>
                        <a14:foregroundMark x1="4639" y1="7818" x2="2405" y2="20727"/>
                        <a14:foregroundMark x1="56357" y1="6182" x2="92612" y2="5818"/>
                        <a14:foregroundMark x1="94502" y1="8182" x2="94674" y2="92545"/>
                        <a14:foregroundMark x1="53093" y1="41818" x2="53093" y2="26545"/>
                        <a14:foregroundMark x1="52749" y1="28909" x2="52749" y2="28909"/>
                        <a14:foregroundMark x1="52577" y1="25455" x2="52577" y2="25455"/>
                        <a14:foregroundMark x1="53093" y1="32364" x2="53093" y2="32364"/>
                        <a14:foregroundMark x1="52749" y1="32000" x2="52749" y2="32000"/>
                        <a14:foregroundMark x1="52749" y1="16364" x2="52749" y2="16364"/>
                        <a14:foregroundMark x1="53093" y1="8545" x2="53093" y2="8545"/>
                        <a14:foregroundMark x1="69416" y1="16364" x2="71821" y2="76182"/>
                        <a14:foregroundMark x1="84708" y1="20000" x2="85739" y2="73273"/>
                        <a14:foregroundMark x1="80928" y1="81636" x2="75945" y2="28364"/>
                        <a14:foregroundMark x1="63574" y1="17818" x2="63574" y2="66545"/>
                        <a14:foregroundMark x1="60653" y1="23455" x2="73196" y2="41636"/>
                        <a14:foregroundMark x1="91409" y1="51091" x2="94158" y2="61818"/>
                        <a14:foregroundMark x1="91581" y1="90909" x2="65636" y2="90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8408" y="792088"/>
            <a:ext cx="3330959" cy="314781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DA55FF3-6550-48E9-9798-F7258ECA0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63" b="100000" l="1452" r="96915">
                        <a14:foregroundMark x1="3993" y1="7169" x2="3811" y2="94118"/>
                        <a14:foregroundMark x1="6534" y1="93015" x2="43013" y2="92463"/>
                        <a14:foregroundMark x1="10708" y1="97243" x2="38657" y2="96875"/>
                        <a14:foregroundMark x1="45554" y1="87500" x2="45917" y2="9743"/>
                        <a14:foregroundMark x1="6534" y1="9559" x2="39927" y2="5331"/>
                        <a14:foregroundMark x1="1815" y1="15993" x2="1815" y2="17831"/>
                        <a14:foregroundMark x1="2178" y1="26103" x2="1452" y2="30147"/>
                        <a14:foregroundMark x1="2541" y1="35478" x2="1633" y2="37500"/>
                        <a14:foregroundMark x1="1996" y1="38235" x2="1452" y2="34007"/>
                        <a14:foregroundMark x1="2541" y1="30331" x2="1633" y2="25368"/>
                        <a14:foregroundMark x1="2541" y1="19485" x2="1815" y2="16360"/>
                        <a14:foregroundMark x1="3085" y1="18566" x2="1815" y2="18750"/>
                        <a14:foregroundMark x1="57350" y1="8456" x2="65880" y2="78676"/>
                        <a14:foregroundMark x1="60254" y1="89706" x2="59347" y2="43934"/>
                        <a14:foregroundMark x1="73684" y1="82904" x2="74773" y2="29963"/>
                        <a14:foregroundMark x1="82577" y1="76471" x2="80762" y2="25735"/>
                        <a14:foregroundMark x1="86751" y1="81434" x2="86388" y2="22794"/>
                        <a14:foregroundMark x1="59528" y1="17463" x2="86570" y2="8088"/>
                        <a14:foregroundMark x1="54446" y1="13419" x2="52632" y2="17463"/>
                        <a14:foregroundMark x1="53721" y1="17647" x2="54265" y2="92279"/>
                        <a14:foregroundMark x1="52813" y1="25184" x2="52269" y2="29963"/>
                        <a14:foregroundMark x1="52269" y1="24265" x2="52269" y2="25919"/>
                        <a14:foregroundMark x1="52269" y1="15441" x2="52269" y2="18199"/>
                        <a14:foregroundMark x1="52269" y1="33456" x2="52269" y2="38603"/>
                        <a14:foregroundMark x1="69873" y1="19485" x2="89111" y2="16360"/>
                        <a14:foregroundMark x1="92377" y1="5882" x2="93103" y2="89338"/>
                        <a14:foregroundMark x1="57169" y1="93015" x2="96007" y2="93382"/>
                        <a14:foregroundMark x1="96915" y1="86949" x2="96733" y2="11765"/>
                        <a14:foregroundMark x1="5445" y1="3125" x2="36661" y2="2206"/>
                        <a14:foregroundMark x1="28312" y1="12684" x2="24864" y2="80331"/>
                        <a14:foregroundMark x1="41561" y1="85478" x2="8348" y2="20037"/>
                        <a14:foregroundMark x1="41561" y1="24632" x2="9256" y2="81434"/>
                        <a14:foregroundMark x1="12886" y1="32353" x2="35209" y2="34926"/>
                        <a14:foregroundMark x1="35753" y1="85294" x2="5989" y2="65809"/>
                        <a14:foregroundMark x1="27405" y1="79779" x2="9619" y2="79963"/>
                        <a14:foregroundMark x1="43739" y1="72243" x2="44102" y2="17831"/>
                        <a14:foregroundMark x1="5808" y1="75919" x2="5082" y2="28676"/>
                        <a14:foregroundMark x1="64973" y1="40993" x2="65154" y2="50000"/>
                        <a14:foregroundMark x1="68603" y1="42463" x2="68240" y2="50000"/>
                        <a14:backgroundMark x1="49909" y1="5699" x2="49728" y2="10846"/>
                        <a14:backgroundMark x1="1270" y1="24816" x2="1270" y2="26287"/>
                        <a14:backgroundMark x1="907" y1="29412" x2="1270" y2="30515"/>
                        <a14:backgroundMark x1="1270" y1="33088" x2="1270" y2="38419"/>
                        <a14:backgroundMark x1="726" y1="28493" x2="1452" y2="31066"/>
                        <a14:backgroundMark x1="907" y1="26471" x2="1633" y2="30882"/>
                        <a14:backgroundMark x1="1633" y1="26654" x2="1452" y2="28860"/>
                        <a14:backgroundMark x1="1633" y1="24816" x2="1633" y2="31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8346" y="792088"/>
            <a:ext cx="3188319" cy="31478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A5E8BA6-D18A-4455-977A-E1DE5D05EFD4}"/>
              </a:ext>
            </a:extLst>
          </p:cNvPr>
          <p:cNvSpPr txBox="1"/>
          <p:nvPr/>
        </p:nvSpPr>
        <p:spPr>
          <a:xfrm>
            <a:off x="107504" y="4008134"/>
            <a:ext cx="4113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即享傘的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本身具有查詢租借紀錄、查詢站台和租借、歸還雨傘功能，使用方式為按下借傘後產生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給機器掃描，所以硬體本身需要具有連網和掃描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等功能，而他們也有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，同樣具備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擁有的功能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172B316-3849-4E33-89BB-59058655B942}"/>
              </a:ext>
            </a:extLst>
          </p:cNvPr>
          <p:cNvSpPr txBox="1"/>
          <p:nvPr/>
        </p:nvSpPr>
        <p:spPr>
          <a:xfrm>
            <a:off x="4427984" y="4083918"/>
            <a:ext cx="38884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相當奇怪的是，他們的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月後就沒在更新了，以至於收費方式以及據點幾乎都沒有新增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臉書粉絲團也幾乎沒有更新，官網所說的收費模式也並未在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更新相關功能，等於幾乎荒廢狀態</a:t>
            </a:r>
          </a:p>
          <a:p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介面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56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611560" y="175643"/>
            <a:ext cx="252028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B3259D-5DC0-4F5D-BB0D-868FF2EC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567081"/>
            <a:ext cx="1133537" cy="11335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B6EA92-9158-4537-94CA-577CECD4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" y="1757247"/>
            <a:ext cx="7201735" cy="333253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2B67C4C-C1DF-43E1-B714-D303BA7B13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1" y="1070701"/>
            <a:ext cx="1874184" cy="4019084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比較目標</a:t>
            </a:r>
            <a:r>
              <a:rPr lang="en-US" altLang="zh-TW" dirty="0"/>
              <a:t>:</a:t>
            </a:r>
            <a:r>
              <a:rPr lang="zh-TW" altLang="en-US" dirty="0"/>
              <a:t>即享傘</a:t>
            </a:r>
            <a:r>
              <a:rPr lang="en-US" altLang="zh-TW" dirty="0"/>
              <a:t>-</a:t>
            </a:r>
            <a:r>
              <a:rPr lang="zh-TW" altLang="en-US" dirty="0"/>
              <a:t>現狀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97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584908"/>
            <a:ext cx="9144000" cy="4732020"/>
          </a:xfrm>
          <a:prstGeom prst="rect">
            <a:avLst/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449DE6A-6BB0-4BC9-AFB4-A12B591534ED}"/>
              </a:ext>
            </a:extLst>
          </p:cNvPr>
          <p:cNvGrpSpPr/>
          <p:nvPr/>
        </p:nvGrpSpPr>
        <p:grpSpPr>
          <a:xfrm>
            <a:off x="2846345" y="2588633"/>
            <a:ext cx="1660416" cy="1242772"/>
            <a:chOff x="2846345" y="3273829"/>
            <a:chExt cx="1660416" cy="1242772"/>
          </a:xfrm>
          <a:solidFill>
            <a:srgbClr val="0F4155"/>
          </a:solidFill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E08B1EB-16D1-47E7-BD43-91DDFD581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3273829"/>
              <a:ext cx="1660415" cy="1242772"/>
            </a:xfrm>
            <a:custGeom>
              <a:avLst/>
              <a:gdLst>
                <a:gd name="T0" fmla="*/ 0 w 1634"/>
                <a:gd name="T1" fmla="*/ 0 h 1223"/>
                <a:gd name="T2" fmla="*/ 1634 w 1634"/>
                <a:gd name="T3" fmla="*/ 0 h 1223"/>
                <a:gd name="T4" fmla="*/ 1634 w 1634"/>
                <a:gd name="T5" fmla="*/ 1223 h 1223"/>
                <a:gd name="T6" fmla="*/ 734 w 1634"/>
                <a:gd name="T7" fmla="*/ 1223 h 1223"/>
                <a:gd name="T8" fmla="*/ 0 w 1634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0"/>
                  </a:moveTo>
                  <a:lnTo>
                    <a:pt x="1634" y="0"/>
                  </a:lnTo>
                  <a:lnTo>
                    <a:pt x="1634" y="1223"/>
                  </a:lnTo>
                  <a:lnTo>
                    <a:pt x="734" y="12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98F288E-6A37-4FB1-95D5-F40EB6E1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3273829"/>
              <a:ext cx="1274273" cy="955196"/>
            </a:xfrm>
            <a:custGeom>
              <a:avLst/>
              <a:gdLst>
                <a:gd name="T0" fmla="*/ 0 w 1254"/>
                <a:gd name="T1" fmla="*/ 0 h 940"/>
                <a:gd name="T2" fmla="*/ 1254 w 1254"/>
                <a:gd name="T3" fmla="*/ 0 h 940"/>
                <a:gd name="T4" fmla="*/ 1254 w 1254"/>
                <a:gd name="T5" fmla="*/ 940 h 940"/>
                <a:gd name="T6" fmla="*/ 566 w 1254"/>
                <a:gd name="T7" fmla="*/ 940 h 940"/>
                <a:gd name="T8" fmla="*/ 0 w 1254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40">
                  <a:moveTo>
                    <a:pt x="0" y="0"/>
                  </a:moveTo>
                  <a:lnTo>
                    <a:pt x="1254" y="0"/>
                  </a:lnTo>
                  <a:lnTo>
                    <a:pt x="1254" y="940"/>
                  </a:lnTo>
                  <a:lnTo>
                    <a:pt x="566" y="9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9DC34CEA-2A52-494D-94E3-84CFE55D8149}"/>
                </a:ext>
              </a:extLst>
            </p:cNvPr>
            <p:cNvSpPr/>
            <p:nvPr/>
          </p:nvSpPr>
          <p:spPr>
            <a:xfrm rot="5400000">
              <a:off x="296517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9BA7288-F1EA-40A9-A8F8-4C058B1089FB}"/>
              </a:ext>
            </a:extLst>
          </p:cNvPr>
          <p:cNvGrpSpPr/>
          <p:nvPr/>
        </p:nvGrpSpPr>
        <p:grpSpPr>
          <a:xfrm>
            <a:off x="4651056" y="1203598"/>
            <a:ext cx="1656351" cy="1242772"/>
            <a:chOff x="4651056" y="1888794"/>
            <a:chExt cx="1656351" cy="1242772"/>
          </a:xfrm>
          <a:solidFill>
            <a:srgbClr val="0F4155"/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6C1E6F62-1CFE-4243-863B-5716F2A4A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1888794"/>
              <a:ext cx="1656351" cy="1242772"/>
            </a:xfrm>
            <a:custGeom>
              <a:avLst/>
              <a:gdLst>
                <a:gd name="T0" fmla="*/ 1630 w 1630"/>
                <a:gd name="T1" fmla="*/ 1223 h 1223"/>
                <a:gd name="T2" fmla="*/ 0 w 1630"/>
                <a:gd name="T3" fmla="*/ 1223 h 1223"/>
                <a:gd name="T4" fmla="*/ 0 w 1630"/>
                <a:gd name="T5" fmla="*/ 0 h 1223"/>
                <a:gd name="T6" fmla="*/ 894 w 1630"/>
                <a:gd name="T7" fmla="*/ 0 h 1223"/>
                <a:gd name="T8" fmla="*/ 1630 w 1630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1223"/>
                  </a:moveTo>
                  <a:lnTo>
                    <a:pt x="0" y="1223"/>
                  </a:lnTo>
                  <a:lnTo>
                    <a:pt x="0" y="0"/>
                  </a:lnTo>
                  <a:lnTo>
                    <a:pt x="894" y="0"/>
                  </a:lnTo>
                  <a:lnTo>
                    <a:pt x="163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2D441E-D21E-45EC-B370-3153BF52A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2163159"/>
              <a:ext cx="1268175" cy="968407"/>
            </a:xfrm>
            <a:custGeom>
              <a:avLst/>
              <a:gdLst>
                <a:gd name="T0" fmla="*/ 1248 w 1248"/>
                <a:gd name="T1" fmla="*/ 953 h 953"/>
                <a:gd name="T2" fmla="*/ 0 w 1248"/>
                <a:gd name="T3" fmla="*/ 953 h 953"/>
                <a:gd name="T4" fmla="*/ 0 w 1248"/>
                <a:gd name="T5" fmla="*/ 0 h 953"/>
                <a:gd name="T6" fmla="*/ 685 w 1248"/>
                <a:gd name="T7" fmla="*/ 0 h 953"/>
                <a:gd name="T8" fmla="*/ 1248 w 1248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53">
                  <a:moveTo>
                    <a:pt x="1248" y="953"/>
                  </a:moveTo>
                  <a:lnTo>
                    <a:pt x="0" y="953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1248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5" name="六边形 34">
              <a:extLst>
                <a:ext uri="{FF2B5EF4-FFF2-40B4-BE49-F238E27FC236}">
                  <a16:creationId xmlns:a16="http://schemas.microsoft.com/office/drawing/2014/main" id="{993106A6-C5F9-43CB-A548-8455F6EAE5F8}"/>
                </a:ext>
              </a:extLst>
            </p:cNvPr>
            <p:cNvSpPr/>
            <p:nvPr/>
          </p:nvSpPr>
          <p:spPr>
            <a:xfrm rot="5400000">
              <a:off x="5684845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B66ADEF-478F-4592-8B0E-0F7B406B777F}"/>
              </a:ext>
            </a:extLst>
          </p:cNvPr>
          <p:cNvGrpSpPr/>
          <p:nvPr/>
        </p:nvGrpSpPr>
        <p:grpSpPr>
          <a:xfrm>
            <a:off x="4651056" y="2590665"/>
            <a:ext cx="1656351" cy="1242772"/>
            <a:chOff x="4651056" y="3275861"/>
            <a:chExt cx="1656351" cy="1242772"/>
          </a:xfrm>
          <a:solidFill>
            <a:srgbClr val="0F4155"/>
          </a:solidFill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028A369-130F-442E-8AAE-F70794FFB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656351" cy="1242772"/>
            </a:xfrm>
            <a:custGeom>
              <a:avLst/>
              <a:gdLst>
                <a:gd name="T0" fmla="*/ 1630 w 1630"/>
                <a:gd name="T1" fmla="*/ 0 h 1223"/>
                <a:gd name="T2" fmla="*/ 0 w 1630"/>
                <a:gd name="T3" fmla="*/ 0 h 1223"/>
                <a:gd name="T4" fmla="*/ 0 w 1630"/>
                <a:gd name="T5" fmla="*/ 1223 h 1223"/>
                <a:gd name="T6" fmla="*/ 894 w 1630"/>
                <a:gd name="T7" fmla="*/ 1223 h 1223"/>
                <a:gd name="T8" fmla="*/ 1630 w 1630"/>
                <a:gd name="T9" fmla="*/ 0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0" h="1223">
                  <a:moveTo>
                    <a:pt x="1630" y="0"/>
                  </a:moveTo>
                  <a:lnTo>
                    <a:pt x="0" y="0"/>
                  </a:lnTo>
                  <a:lnTo>
                    <a:pt x="0" y="1223"/>
                  </a:lnTo>
                  <a:lnTo>
                    <a:pt x="894" y="1223"/>
                  </a:lnTo>
                  <a:lnTo>
                    <a:pt x="16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48CB1013-7D84-4B57-947D-4883B5A95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1056" y="3275861"/>
              <a:ext cx="1268175" cy="955196"/>
            </a:xfrm>
            <a:custGeom>
              <a:avLst/>
              <a:gdLst>
                <a:gd name="T0" fmla="*/ 1248 w 1248"/>
                <a:gd name="T1" fmla="*/ 0 h 940"/>
                <a:gd name="T2" fmla="*/ 0 w 1248"/>
                <a:gd name="T3" fmla="*/ 0 h 940"/>
                <a:gd name="T4" fmla="*/ 0 w 1248"/>
                <a:gd name="T5" fmla="*/ 940 h 940"/>
                <a:gd name="T6" fmla="*/ 685 w 1248"/>
                <a:gd name="T7" fmla="*/ 940 h 940"/>
                <a:gd name="T8" fmla="*/ 1248 w 1248"/>
                <a:gd name="T9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8" h="940">
                  <a:moveTo>
                    <a:pt x="1248" y="0"/>
                  </a:moveTo>
                  <a:lnTo>
                    <a:pt x="0" y="0"/>
                  </a:lnTo>
                  <a:lnTo>
                    <a:pt x="0" y="940"/>
                  </a:lnTo>
                  <a:lnTo>
                    <a:pt x="685" y="940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1" name="六边形 30">
              <a:extLst>
                <a:ext uri="{FF2B5EF4-FFF2-40B4-BE49-F238E27FC236}">
                  <a16:creationId xmlns:a16="http://schemas.microsoft.com/office/drawing/2014/main" id="{AE37D97E-8B5E-40AA-AE16-B172BFE8E9EE}"/>
                </a:ext>
              </a:extLst>
            </p:cNvPr>
            <p:cNvSpPr/>
            <p:nvPr/>
          </p:nvSpPr>
          <p:spPr>
            <a:xfrm rot="5400000">
              <a:off x="5682787" y="3693424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035F5C3-1814-48CA-BE92-FA89CB7C6CEA}"/>
              </a:ext>
            </a:extLst>
          </p:cNvPr>
          <p:cNvGrpSpPr/>
          <p:nvPr/>
        </p:nvGrpSpPr>
        <p:grpSpPr>
          <a:xfrm>
            <a:off x="2846345" y="1203598"/>
            <a:ext cx="1660416" cy="1242772"/>
            <a:chOff x="2846345" y="1888794"/>
            <a:chExt cx="1660416" cy="1242772"/>
          </a:xfrm>
          <a:solidFill>
            <a:srgbClr val="0F4155"/>
          </a:solidFill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D447A2-17C0-40D5-AFAD-6584B753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345" y="1888794"/>
              <a:ext cx="1660415" cy="1242772"/>
            </a:xfrm>
            <a:custGeom>
              <a:avLst/>
              <a:gdLst>
                <a:gd name="T0" fmla="*/ 0 w 1634"/>
                <a:gd name="T1" fmla="*/ 1223 h 1223"/>
                <a:gd name="T2" fmla="*/ 1634 w 1634"/>
                <a:gd name="T3" fmla="*/ 1223 h 1223"/>
                <a:gd name="T4" fmla="*/ 1634 w 1634"/>
                <a:gd name="T5" fmla="*/ 0 h 1223"/>
                <a:gd name="T6" fmla="*/ 734 w 1634"/>
                <a:gd name="T7" fmla="*/ 0 h 1223"/>
                <a:gd name="T8" fmla="*/ 0 w 1634"/>
                <a:gd name="T9" fmla="*/ 1223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1223">
                  <a:moveTo>
                    <a:pt x="0" y="1223"/>
                  </a:moveTo>
                  <a:lnTo>
                    <a:pt x="1634" y="1223"/>
                  </a:lnTo>
                  <a:lnTo>
                    <a:pt x="1634" y="0"/>
                  </a:lnTo>
                  <a:lnTo>
                    <a:pt x="734" y="0"/>
                  </a:lnTo>
                  <a:lnTo>
                    <a:pt x="0" y="12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0B07FBE-A311-4767-8441-50C22B37F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488" y="2163159"/>
              <a:ext cx="1274273" cy="968407"/>
            </a:xfrm>
            <a:custGeom>
              <a:avLst/>
              <a:gdLst>
                <a:gd name="T0" fmla="*/ 0 w 1254"/>
                <a:gd name="T1" fmla="*/ 953 h 953"/>
                <a:gd name="T2" fmla="*/ 1254 w 1254"/>
                <a:gd name="T3" fmla="*/ 953 h 953"/>
                <a:gd name="T4" fmla="*/ 1254 w 1254"/>
                <a:gd name="T5" fmla="*/ 0 h 953"/>
                <a:gd name="T6" fmla="*/ 566 w 1254"/>
                <a:gd name="T7" fmla="*/ 0 h 953"/>
                <a:gd name="T8" fmla="*/ 0 w 1254"/>
                <a:gd name="T9" fmla="*/ 953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953">
                  <a:moveTo>
                    <a:pt x="0" y="953"/>
                  </a:moveTo>
                  <a:lnTo>
                    <a:pt x="1254" y="953"/>
                  </a:lnTo>
                  <a:lnTo>
                    <a:pt x="1254" y="0"/>
                  </a:lnTo>
                  <a:lnTo>
                    <a:pt x="566" y="0"/>
                  </a:lnTo>
                  <a:lnTo>
                    <a:pt x="0" y="9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33" name="六边形 32">
              <a:extLst>
                <a:ext uri="{FF2B5EF4-FFF2-40B4-BE49-F238E27FC236}">
                  <a16:creationId xmlns:a16="http://schemas.microsoft.com/office/drawing/2014/main" id="{7CBCB44A-4FB8-4DDB-8D90-F669720E7D2D}"/>
                </a:ext>
              </a:extLst>
            </p:cNvPr>
            <p:cNvSpPr/>
            <p:nvPr/>
          </p:nvSpPr>
          <p:spPr>
            <a:xfrm rot="5400000">
              <a:off x="2964440" y="2306357"/>
              <a:ext cx="490031" cy="407645"/>
            </a:xfrm>
            <a:prstGeom prst="hexagon">
              <a:avLst>
                <a:gd name="adj" fmla="val 28802"/>
                <a:gd name="vf" fmla="val 115470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EF132775-A88F-4A10-ADED-A95A8F384A6E}"/>
              </a:ext>
            </a:extLst>
          </p:cNvPr>
          <p:cNvSpPr>
            <a:spLocks/>
          </p:cNvSpPr>
          <p:nvPr/>
        </p:nvSpPr>
        <p:spPr bwMode="auto">
          <a:xfrm>
            <a:off x="4192765" y="2145584"/>
            <a:ext cx="758060" cy="75907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91440" tIns="45720" rIns="91440" bIns="4572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SWOT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9E80C6A-41F2-4DB1-8966-7EBFF82BF773}"/>
              </a:ext>
            </a:extLst>
          </p:cNvPr>
          <p:cNvGrpSpPr/>
          <p:nvPr/>
        </p:nvGrpSpPr>
        <p:grpSpPr>
          <a:xfrm>
            <a:off x="564640" y="1248182"/>
            <a:ext cx="7962274" cy="2313623"/>
            <a:chOff x="564640" y="1933378"/>
            <a:chExt cx="7962274" cy="231362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0557F4-A08C-4E66-B1CB-0FABF75836C5}"/>
                </a:ext>
              </a:extLst>
            </p:cNvPr>
            <p:cNvGrpSpPr/>
            <p:nvPr/>
          </p:nvGrpSpPr>
          <p:grpSpPr>
            <a:xfrm>
              <a:off x="564640" y="3453575"/>
              <a:ext cx="2176864" cy="782905"/>
              <a:chOff x="-43830" y="1591703"/>
              <a:chExt cx="3702517" cy="1043874"/>
            </a:xfrm>
          </p:grpSpPr>
          <p:sp>
            <p:nvSpPr>
              <p:cNvPr id="29" name="文本框 94">
                <a:extLst>
                  <a:ext uri="{FF2B5EF4-FFF2-40B4-BE49-F238E27FC236}">
                    <a16:creationId xmlns:a16="http://schemas.microsoft.com/office/drawing/2014/main" id="{7EB34B53-E38E-4640-9B69-98EDDD7569EB}"/>
                  </a:ext>
                </a:extLst>
              </p:cNvPr>
              <p:cNvSpPr txBox="1"/>
              <p:nvPr/>
            </p:nvSpPr>
            <p:spPr>
              <a:xfrm>
                <a:off x="-43830" y="2157946"/>
                <a:ext cx="3702517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MRT</a:t>
                </a: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發達，行人較多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現有競爭者少且僅在中部</a:t>
                </a:r>
                <a:endPara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5B92DEE-F14D-43C6-B419-50593BF31C89}"/>
                  </a:ext>
                </a:extLst>
              </p:cNvPr>
              <p:cNvSpPr/>
              <p:nvPr/>
            </p:nvSpPr>
            <p:spPr>
              <a:xfrm>
                <a:off x="2607943" y="1591703"/>
                <a:ext cx="932552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機會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789D266-B1D9-4984-9CB4-45628F6A31C1}"/>
                </a:ext>
              </a:extLst>
            </p:cNvPr>
            <p:cNvGrpSpPr/>
            <p:nvPr/>
          </p:nvGrpSpPr>
          <p:grpSpPr>
            <a:xfrm>
              <a:off x="611560" y="1933378"/>
              <a:ext cx="2070204" cy="821817"/>
              <a:chOff x="35975" y="1677090"/>
              <a:chExt cx="3521106" cy="1095756"/>
            </a:xfrm>
          </p:grpSpPr>
          <p:sp>
            <p:nvSpPr>
              <p:cNvPr id="27" name="文本框 91">
                <a:extLst>
                  <a:ext uri="{FF2B5EF4-FFF2-40B4-BE49-F238E27FC236}">
                    <a16:creationId xmlns:a16="http://schemas.microsoft.com/office/drawing/2014/main" id="{8FCEC8DF-91CE-4382-8574-39E676E21C1E}"/>
                  </a:ext>
                </a:extLst>
              </p:cNvPr>
              <p:cNvSpPr txBox="1"/>
              <p:nvPr/>
            </p:nvSpPr>
            <p:spPr>
              <a:xfrm>
                <a:off x="35975" y="2119471"/>
                <a:ext cx="3504521" cy="65337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algn="r"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站台需求不高，擴展快速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8C882DF-8F22-404D-944C-FC2B13E36315}"/>
                  </a:ext>
                </a:extLst>
              </p:cNvPr>
              <p:cNvSpPr/>
              <p:nvPr/>
            </p:nvSpPr>
            <p:spPr>
              <a:xfrm>
                <a:off x="2607946" y="1677090"/>
                <a:ext cx="949135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algn="r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3220530-A908-46A9-A6AB-973381C75E37}"/>
                </a:ext>
              </a:extLst>
            </p:cNvPr>
            <p:cNvGrpSpPr/>
            <p:nvPr/>
          </p:nvGrpSpPr>
          <p:grpSpPr>
            <a:xfrm>
              <a:off x="6460489" y="1933378"/>
              <a:ext cx="1988444" cy="770094"/>
              <a:chOff x="232308" y="1677090"/>
              <a:chExt cx="3382043" cy="1026792"/>
            </a:xfrm>
          </p:grpSpPr>
          <p:sp>
            <p:nvSpPr>
              <p:cNvPr id="25" name="文本框 97">
                <a:extLst>
                  <a:ext uri="{FF2B5EF4-FFF2-40B4-BE49-F238E27FC236}">
                    <a16:creationId xmlns:a16="http://schemas.microsoft.com/office/drawing/2014/main" id="{D0C39A0C-D7AA-497C-960F-2B5665994ADC}"/>
                  </a:ext>
                </a:extLst>
              </p:cNvPr>
              <p:cNvSpPr txBox="1"/>
              <p:nvPr/>
            </p:nvSpPr>
            <p:spPr>
              <a:xfrm>
                <a:off x="232308" y="2226251"/>
                <a:ext cx="3382043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站點的傘數較少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較難處理短時間大量需求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C4B3A02-30DF-44F9-A2EF-74B81DDCCA07}"/>
                  </a:ext>
                </a:extLst>
              </p:cNvPr>
              <p:cNvSpPr/>
              <p:nvPr/>
            </p:nvSpPr>
            <p:spPr>
              <a:xfrm>
                <a:off x="251866" y="1677090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8D6C72D-C8F6-4660-816D-717A32F6B2E2}"/>
                </a:ext>
              </a:extLst>
            </p:cNvPr>
            <p:cNvGrpSpPr/>
            <p:nvPr/>
          </p:nvGrpSpPr>
          <p:grpSpPr>
            <a:xfrm>
              <a:off x="6471988" y="3474966"/>
              <a:ext cx="2054926" cy="772035"/>
              <a:chOff x="251866" y="1620227"/>
              <a:chExt cx="3495119" cy="1029381"/>
            </a:xfrm>
          </p:grpSpPr>
          <p:sp>
            <p:nvSpPr>
              <p:cNvPr id="23" name="文本框 100">
                <a:extLst>
                  <a:ext uri="{FF2B5EF4-FFF2-40B4-BE49-F238E27FC236}">
                    <a16:creationId xmlns:a16="http://schemas.microsoft.com/office/drawing/2014/main" id="{4C8E21E4-1854-442E-B042-18A25BABF640}"/>
                  </a:ext>
                </a:extLst>
              </p:cNvPr>
              <p:cNvSpPr txBox="1"/>
              <p:nvPr/>
            </p:nvSpPr>
            <p:spPr>
              <a:xfrm>
                <a:off x="251866" y="2171977"/>
                <a:ext cx="3495119" cy="477631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noAutofit/>
              </a:bodyPr>
              <a:lstStyle/>
              <a:p>
                <a:pPr defTabSz="914378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容易被模仿</a:t>
                </a:r>
                <a: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/>
                </a:r>
                <a:br>
                  <a:rPr lang="en-US" altLang="zh-TW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zh-TW" altLang="en-US" sz="1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傘的需求是即時性的</a:t>
                </a:r>
                <a:endParaRPr lang="zh-CN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690BB14-A01C-4714-AA9A-FBFD8C02416C}"/>
                  </a:ext>
                </a:extLst>
              </p:cNvPr>
              <p:cNvSpPr/>
              <p:nvPr/>
            </p:nvSpPr>
            <p:spPr>
              <a:xfrm>
                <a:off x="255681" y="1620227"/>
                <a:ext cx="932548" cy="306375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TW" altLang="en-US" sz="2000" b="1" dirty="0">
                    <a:solidFill>
                      <a:srgbClr val="2A465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威脅</a:t>
                </a:r>
                <a:endParaRPr lang="zh-CN" altLang="en-US" sz="2000" b="1" dirty="0">
                  <a:solidFill>
                    <a:srgbClr val="2A465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A8472EA8-E832-4046-8808-D9891332A9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F1EBA4D-0A35-4B56-8920-3C9A953FF02B}"/>
              </a:ext>
            </a:extLst>
          </p:cNvPr>
          <p:cNvSpPr txBox="1"/>
          <p:nvPr/>
        </p:nvSpPr>
        <p:spPr>
          <a:xfrm>
            <a:off x="3038439" y="1608333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S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7B18215-344E-4795-9DB2-9D93E899E464}"/>
              </a:ext>
            </a:extLst>
          </p:cNvPr>
          <p:cNvSpPr txBox="1"/>
          <p:nvPr/>
        </p:nvSpPr>
        <p:spPr>
          <a:xfrm>
            <a:off x="5683999" y="1610116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W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28497D2-B6FE-43E1-A9B6-C36FB26E4EA8}"/>
              </a:ext>
            </a:extLst>
          </p:cNvPr>
          <p:cNvSpPr txBox="1"/>
          <p:nvPr/>
        </p:nvSpPr>
        <p:spPr>
          <a:xfrm>
            <a:off x="2993270" y="2972750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O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FE8163-4852-4A2B-AFEE-A21837DDDDC0}"/>
              </a:ext>
            </a:extLst>
          </p:cNvPr>
          <p:cNvSpPr txBox="1"/>
          <p:nvPr/>
        </p:nvSpPr>
        <p:spPr>
          <a:xfrm>
            <a:off x="5747614" y="2995401"/>
            <a:ext cx="2438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Arial Unicode MS" panose="020B0604020202020204" pitchFamily="34" charset="-120"/>
                <a:ea typeface="微軟正黑體" panose="020B0604030504040204" pitchFamily="34" charset="-120"/>
              </a:rPr>
              <a:t>T</a:t>
            </a:r>
            <a:endParaRPr lang="zh-TW" altLang="en-US" sz="2400" dirty="0">
              <a:solidFill>
                <a:schemeClr val="bg1"/>
              </a:solidFill>
              <a:latin typeface="Arial Unicode MS" panose="020B060402020202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SWOT</a:t>
            </a:r>
            <a:r>
              <a:rPr lang="zh-TW" altLang="en-US" dirty="0"/>
              <a:t>分析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1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47" grpId="0"/>
      <p:bldP spid="48" grpId="0"/>
      <p:bldP spid="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01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CFE9"/>
      </a:accent1>
      <a:accent2>
        <a:srgbClr val="99D0B5"/>
      </a:accent2>
      <a:accent3>
        <a:srgbClr val="86CFE9"/>
      </a:accent3>
      <a:accent4>
        <a:srgbClr val="99D0B5"/>
      </a:accent4>
      <a:accent5>
        <a:srgbClr val="86CFE9"/>
      </a:accent5>
      <a:accent6>
        <a:srgbClr val="99D0B5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86CFE9"/>
    </a:accent1>
    <a:accent2>
      <a:srgbClr val="99D0B5"/>
    </a:accent2>
    <a:accent3>
      <a:srgbClr val="86CFE9"/>
    </a:accent3>
    <a:accent4>
      <a:srgbClr val="99D0B5"/>
    </a:accent4>
    <a:accent5>
      <a:srgbClr val="86CFE9"/>
    </a:accent5>
    <a:accent6>
      <a:srgbClr val="99D0B5"/>
    </a:accent6>
    <a:hlink>
      <a:srgbClr val="2A465C"/>
    </a:hlink>
    <a:folHlink>
      <a:srgbClr val="83838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7875</TotalTime>
  <Words>545</Words>
  <Application>Microsoft Office PowerPoint</Application>
  <PresentationFormat>如螢幕大小 (16:9)</PresentationFormat>
  <Paragraphs>131</Paragraphs>
  <Slides>22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Arial Unicode MS</vt:lpstr>
      <vt:lpstr>hakuyocaoshu7000</vt:lpstr>
      <vt:lpstr>Microsoft YaHei</vt:lpstr>
      <vt:lpstr>SimSun</vt:lpstr>
      <vt:lpstr>经典综艺体简</vt:lpstr>
      <vt:lpstr>微軟正黑體</vt:lpstr>
      <vt:lpstr>字魂59号-创粗黑</vt:lpstr>
      <vt:lpstr>Arial</vt:lpstr>
      <vt:lpstr>Wingdings</vt:lpstr>
      <vt:lpstr>01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婷 伊</cp:lastModifiedBy>
  <cp:revision>364</cp:revision>
  <dcterms:created xsi:type="dcterms:W3CDTF">2015-12-11T17:46:17Z</dcterms:created>
  <dcterms:modified xsi:type="dcterms:W3CDTF">2020-05-13T15:41:18Z</dcterms:modified>
</cp:coreProperties>
</file>